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13EFCC-DBA1-458C-8432-479CBF34F7D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E66839-C1B2-4921-AC5D-1DA536FC79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Anatomy of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638800"/>
            <a:ext cx="8077200" cy="1219200"/>
          </a:xfrm>
        </p:spPr>
        <p:txBody>
          <a:bodyPr/>
          <a:lstStyle/>
          <a:p>
            <a:r>
              <a:rPr lang="en-US" dirty="0" smtClean="0"/>
              <a:t>CONSTRUCTING A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8077200" cy="4724400"/>
          </a:xfrm>
        </p:spPr>
        <p:txBody>
          <a:bodyPr>
            <a:normAutofit fontScale="92500"/>
          </a:bodyPr>
          <a:lstStyle/>
          <a:p>
            <a:r>
              <a:rPr lang="en-US" sz="3300" b="1" dirty="0" smtClean="0">
                <a:solidFill>
                  <a:schemeClr val="tx1"/>
                </a:solidFill>
              </a:rPr>
              <a:t>STEP FIVE: Put it all together</a:t>
            </a:r>
          </a:p>
          <a:p>
            <a:endParaRPr lang="en-US" sz="3300" b="1" dirty="0">
              <a:solidFill>
                <a:schemeClr val="tx1"/>
              </a:solidFill>
            </a:endParaRPr>
          </a:p>
          <a:p>
            <a:r>
              <a:rPr lang="en-US" sz="3300" b="1" dirty="0" smtClean="0">
                <a:solidFill>
                  <a:schemeClr val="tx1"/>
                </a:solidFill>
              </a:rPr>
              <a:t>Although</a:t>
            </a:r>
            <a:r>
              <a:rPr lang="en-US" sz="3300" b="1" dirty="0" smtClean="0">
                <a:solidFill>
                  <a:srgbClr val="FF0000"/>
                </a:solidFill>
              </a:rPr>
              <a:t> many </a:t>
            </a:r>
            <a:r>
              <a:rPr lang="en-US" sz="3300" b="1" dirty="0">
                <a:solidFill>
                  <a:srgbClr val="FF0000"/>
                </a:solidFill>
              </a:rPr>
              <a:t>southerners did not approve of Lincoln at the time of his </a:t>
            </a:r>
            <a:r>
              <a:rPr lang="en-US" sz="3300" b="1" dirty="0" smtClean="0">
                <a:solidFill>
                  <a:srgbClr val="FF0000"/>
                </a:solidFill>
              </a:rPr>
              <a:t>presidency,</a:t>
            </a:r>
          </a:p>
          <a:p>
            <a:r>
              <a:rPr lang="en-US" sz="3300" b="1" dirty="0" smtClean="0"/>
              <a:t>Abraham </a:t>
            </a:r>
            <a:r>
              <a:rPr lang="en-US" sz="3300" b="1" dirty="0"/>
              <a:t>Lincoln was </a:t>
            </a:r>
            <a:r>
              <a:rPr lang="en-US" sz="3300" b="1" dirty="0">
                <a:solidFill>
                  <a:srgbClr val="FFFF00"/>
                </a:solidFill>
              </a:rPr>
              <a:t>the most important </a:t>
            </a:r>
            <a:r>
              <a:rPr lang="en-US" sz="3300" b="1" dirty="0"/>
              <a:t>president in American history because </a:t>
            </a:r>
            <a:endParaRPr lang="en-US" sz="3300" b="1" dirty="0" smtClean="0"/>
          </a:p>
          <a:p>
            <a:r>
              <a:rPr lang="en-US" sz="3300" b="1" dirty="0" smtClean="0">
                <a:solidFill>
                  <a:srgbClr val="00CC00"/>
                </a:solidFill>
              </a:rPr>
              <a:t>he </a:t>
            </a:r>
            <a:r>
              <a:rPr lang="en-US" sz="3300" b="1" dirty="0">
                <a:solidFill>
                  <a:srgbClr val="00CC00"/>
                </a:solidFill>
              </a:rPr>
              <a:t>prevented the south from </a:t>
            </a:r>
            <a:r>
              <a:rPr lang="en-US" sz="3300" b="1" dirty="0" smtClean="0">
                <a:solidFill>
                  <a:srgbClr val="00CC00"/>
                </a:solidFill>
              </a:rPr>
              <a:t>permanently seceding </a:t>
            </a:r>
            <a:r>
              <a:rPr lang="en-US" sz="3300" b="1" dirty="0">
                <a:solidFill>
                  <a:srgbClr val="00CC00"/>
                </a:solidFill>
              </a:rPr>
              <a:t>during the Civil War</a:t>
            </a:r>
            <a:r>
              <a:rPr lang="en-US" sz="3300" b="1" dirty="0"/>
              <a:t>, </a:t>
            </a:r>
            <a:r>
              <a:rPr lang="en-US" sz="3300" b="1" dirty="0">
                <a:solidFill>
                  <a:srgbClr val="00CC00"/>
                </a:solidFill>
              </a:rPr>
              <a:t>signed the Thirteenth Amendment</a:t>
            </a:r>
            <a:r>
              <a:rPr lang="en-US" sz="3300" b="1" dirty="0"/>
              <a:t>, and </a:t>
            </a:r>
            <a:r>
              <a:rPr lang="en-US" sz="3300" b="1" dirty="0">
                <a:solidFill>
                  <a:srgbClr val="00CC00"/>
                </a:solidFill>
              </a:rPr>
              <a:t>chartered the first transcontinental railroad</a:t>
            </a:r>
            <a:r>
              <a:rPr lang="en-US" sz="3300" b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b="1" dirty="0" smtClean="0"/>
              <a:t>The Question:</a:t>
            </a:r>
            <a:br>
              <a:rPr lang="en-US" sz="4000" b="1" dirty="0" smtClean="0"/>
            </a:br>
            <a:endParaRPr lang="en-US" sz="4000" b="1" dirty="0" smtClean="0"/>
          </a:p>
          <a:p>
            <a:pPr marL="118872" indent="0">
              <a:buNone/>
            </a:pPr>
            <a:r>
              <a:rPr lang="en-US" sz="4000" b="1" dirty="0" smtClean="0"/>
              <a:t>Should children under the age of eighteen be allowed to purchase music with explicit lyrics?</a:t>
            </a:r>
          </a:p>
        </p:txBody>
      </p:sp>
    </p:spTree>
    <p:extLst>
      <p:ext uri="{BB962C8B-B14F-4D97-AF65-F5344CB8AC3E}">
        <p14:creationId xmlns:p14="http://schemas.microsoft.com/office/powerpoint/2010/main" val="24768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Opinion with Superlative</a:t>
            </a:r>
            <a:r>
              <a:rPr lang="en-US" dirty="0" smtClean="0"/>
              <a:t>: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Reason One:</a:t>
            </a:r>
          </a:p>
          <a:p>
            <a:pPr marL="118872" indent="0">
              <a:buNone/>
            </a:pPr>
            <a:r>
              <a:rPr lang="en-US" dirty="0" smtClean="0"/>
              <a:t>Reason Two:</a:t>
            </a:r>
          </a:p>
          <a:p>
            <a:pPr marL="118872" indent="0">
              <a:buNone/>
            </a:pPr>
            <a:r>
              <a:rPr lang="en-US" dirty="0" smtClean="0"/>
              <a:t>Reason Three: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Counter Claim: </a:t>
            </a:r>
          </a:p>
        </p:txBody>
      </p:sp>
    </p:spTree>
    <p:extLst>
      <p:ext uri="{BB962C8B-B14F-4D97-AF65-F5344CB8AC3E}">
        <p14:creationId xmlns:p14="http://schemas.microsoft.com/office/powerpoint/2010/main" val="16783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 thesis anyway?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8022336" cy="3505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</a:t>
            </a:r>
            <a:r>
              <a:rPr lang="en-US" sz="6000" b="1" u="sng" dirty="0"/>
              <a:t>single</a:t>
            </a:r>
            <a:r>
              <a:rPr lang="en-US" sz="6000" b="1" dirty="0"/>
              <a:t>, </a:t>
            </a:r>
            <a:r>
              <a:rPr lang="en-US" sz="6000" b="1" u="sng" dirty="0"/>
              <a:t>specific</a:t>
            </a:r>
            <a:r>
              <a:rPr lang="en-US" sz="6000" b="1" dirty="0"/>
              <a:t> claim that your essay </a:t>
            </a:r>
            <a:r>
              <a:rPr lang="en-US" sz="6000" b="1" dirty="0" smtClean="0"/>
              <a:t>supports</a:t>
            </a:r>
          </a:p>
        </p:txBody>
      </p:sp>
    </p:spTree>
    <p:extLst>
      <p:ext uri="{BB962C8B-B14F-4D97-AF65-F5344CB8AC3E}">
        <p14:creationId xmlns:p14="http://schemas.microsoft.com/office/powerpoint/2010/main" val="9951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thesis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05200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6000" b="1" dirty="0"/>
              <a:t>a</a:t>
            </a:r>
            <a:r>
              <a:rPr lang="en-US" sz="6000" b="1" dirty="0" smtClean="0"/>
              <a:t>nswers the question you want to raise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7796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answer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 smtClean="0"/>
              <a:t>BY PRESENTING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sz="4000" b="1" dirty="0" smtClean="0"/>
              <a:t>a topic</a:t>
            </a:r>
            <a:endParaRPr lang="en-US" sz="1200" b="1" dirty="0"/>
          </a:p>
          <a:p>
            <a:pPr marL="118872" indent="0">
              <a:buNone/>
            </a:pPr>
            <a:endParaRPr lang="en-US" sz="1200" b="1" dirty="0" smtClean="0"/>
          </a:p>
          <a:p>
            <a:r>
              <a:rPr lang="en-US" sz="4000" b="1" dirty="0" smtClean="0"/>
              <a:t>your </a:t>
            </a:r>
            <a:r>
              <a:rPr lang="en-US" sz="4000" b="1" dirty="0"/>
              <a:t>precise opinion on the </a:t>
            </a:r>
            <a:r>
              <a:rPr lang="en-US" sz="4000" b="1" dirty="0" smtClean="0"/>
              <a:t>topic</a:t>
            </a:r>
            <a:endParaRPr lang="en-US" sz="1200" b="1" dirty="0"/>
          </a:p>
          <a:p>
            <a:endParaRPr lang="en-US" sz="1200" b="1" dirty="0" smtClean="0"/>
          </a:p>
          <a:p>
            <a:r>
              <a:rPr lang="en-US" sz="4000" b="1" dirty="0" smtClean="0"/>
              <a:t>a </a:t>
            </a:r>
            <a:r>
              <a:rPr lang="en-US" sz="4000" b="1" dirty="0"/>
              <a:t>reasoning </a:t>
            </a:r>
            <a:r>
              <a:rPr lang="en-US" sz="4000" b="1" dirty="0" smtClean="0"/>
              <a:t>“blueprint” that sketches </a:t>
            </a:r>
            <a:r>
              <a:rPr lang="en-US" sz="4000" b="1" dirty="0"/>
              <a:t>out the organization for the rest of the paper</a:t>
            </a:r>
          </a:p>
        </p:txBody>
      </p:sp>
    </p:spTree>
    <p:extLst>
      <p:ext uri="{BB962C8B-B14F-4D97-AF65-F5344CB8AC3E}">
        <p14:creationId xmlns:p14="http://schemas.microsoft.com/office/powerpoint/2010/main" val="10627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So…which is better?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Beyoncé is an entertainer. </a:t>
            </a:r>
          </a:p>
          <a:p>
            <a:pPr marL="118872" indent="0">
              <a:buNone/>
            </a:pPr>
            <a:endParaRPr lang="en-US" sz="1200" b="1" dirty="0"/>
          </a:p>
          <a:p>
            <a:pPr marL="118872" indent="0">
              <a:buNone/>
            </a:pPr>
            <a:r>
              <a:rPr lang="en-US" sz="2800" b="1" dirty="0" smtClean="0"/>
              <a:t>				OR</a:t>
            </a:r>
          </a:p>
          <a:p>
            <a:pPr marL="118872" indent="0">
              <a:buNone/>
            </a:pPr>
            <a:endParaRPr lang="en-US" sz="1200" b="1" dirty="0"/>
          </a:p>
          <a:p>
            <a:r>
              <a:rPr lang="en-US" sz="2800" b="1" dirty="0" smtClean="0"/>
              <a:t>Despite the critique for occasionally lip syncing, Beyoncé is the most dynamic female entertainer of the 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century because of her consistent involvement with music, acting, and philanthropy. </a:t>
            </a:r>
          </a:p>
          <a:p>
            <a:endParaRPr lang="en-US" sz="2800" b="1" dirty="0"/>
          </a:p>
          <a:p>
            <a:pPr marL="118872" indent="0" algn="ctr">
              <a:buNone/>
            </a:pPr>
            <a:r>
              <a:rPr lang="en-US" sz="5000" b="1" dirty="0" smtClean="0"/>
              <a:t>HOW DO YOU KNOW?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89944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84648"/>
            <a:ext cx="8077200" cy="1673352"/>
          </a:xfrm>
        </p:spPr>
        <p:txBody>
          <a:bodyPr/>
          <a:lstStyle/>
          <a:p>
            <a:r>
              <a:rPr lang="en-US" dirty="0" smtClean="0"/>
              <a:t>CONSTRUCTING A 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077200" cy="195681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STEP ONE: Start with a question</a:t>
            </a:r>
          </a:p>
          <a:p>
            <a:endParaRPr lang="en-US" sz="4000" b="1" dirty="0"/>
          </a:p>
          <a:p>
            <a:endParaRPr lang="en-US" sz="4000" b="1" dirty="0" smtClean="0"/>
          </a:p>
          <a:p>
            <a:r>
              <a:rPr lang="en-US" sz="4000" b="1" dirty="0" smtClean="0"/>
              <a:t>Example: Which president has had the greatest impact on American history?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815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84648"/>
            <a:ext cx="8077200" cy="1673352"/>
          </a:xfrm>
        </p:spPr>
        <p:txBody>
          <a:bodyPr/>
          <a:lstStyle/>
          <a:p>
            <a:r>
              <a:rPr lang="en-US" dirty="0" smtClean="0"/>
              <a:t>CONSTRUCTING A 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05800" cy="2362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STEP TWO: Answer the question with your opinion. You must use a </a:t>
            </a:r>
            <a:r>
              <a:rPr lang="en-US" sz="4000" b="1" i="1" dirty="0" smtClean="0">
                <a:solidFill>
                  <a:srgbClr val="FFFF00"/>
                </a:solidFill>
              </a:rPr>
              <a:t>superlative</a:t>
            </a:r>
            <a:r>
              <a:rPr lang="en-US" sz="4000" b="1" i="1" dirty="0" smtClean="0"/>
              <a:t>.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Example: Abraham Lincoln was </a:t>
            </a:r>
            <a:r>
              <a:rPr lang="en-US" sz="4000" b="1" i="1" dirty="0" smtClean="0">
                <a:solidFill>
                  <a:srgbClr val="FFFF00"/>
                </a:solidFill>
              </a:rPr>
              <a:t>the most important</a:t>
            </a:r>
            <a:r>
              <a:rPr lang="en-US" sz="4000" b="1" i="1" dirty="0" smtClean="0"/>
              <a:t> </a:t>
            </a:r>
            <a:r>
              <a:rPr lang="en-US" sz="4000" b="1" dirty="0" smtClean="0"/>
              <a:t>president in United States history.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19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0"/>
            <a:ext cx="8077200" cy="1673352"/>
          </a:xfrm>
        </p:spPr>
        <p:txBody>
          <a:bodyPr/>
          <a:lstStyle/>
          <a:p>
            <a:r>
              <a:rPr lang="en-US" dirty="0" smtClean="0"/>
              <a:t>CONSTRUCTING A 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077200" cy="25146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STEP THREE: Create the “blueprint” for your essay by providing </a:t>
            </a:r>
            <a:r>
              <a:rPr lang="en-US" sz="3000" b="1" dirty="0" smtClean="0">
                <a:solidFill>
                  <a:srgbClr val="00CC00"/>
                </a:solidFill>
              </a:rPr>
              <a:t>three supporting reasons </a:t>
            </a:r>
            <a:r>
              <a:rPr lang="en-US" sz="3000" b="1" dirty="0" smtClean="0"/>
              <a:t>for your opinion. </a:t>
            </a:r>
            <a:endParaRPr lang="en-US" sz="3000" b="1" dirty="0"/>
          </a:p>
          <a:p>
            <a:endParaRPr lang="en-US" sz="3000" b="1" dirty="0" smtClean="0"/>
          </a:p>
          <a:p>
            <a:r>
              <a:rPr lang="en-US" sz="3000" dirty="0" smtClean="0"/>
              <a:t>Example: Lincoln was most important because: </a:t>
            </a:r>
          </a:p>
          <a:p>
            <a:r>
              <a:rPr lang="en-US" sz="3000" dirty="0" smtClean="0"/>
              <a:t>1. </a:t>
            </a:r>
            <a:r>
              <a:rPr lang="en-US" sz="3000" b="1" dirty="0" smtClean="0">
                <a:solidFill>
                  <a:srgbClr val="00CC00"/>
                </a:solidFill>
              </a:rPr>
              <a:t>he prevented the south from permanently seceding during the Civil War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000" b="1" dirty="0" smtClean="0">
                <a:solidFill>
                  <a:schemeClr val="tx1"/>
                </a:solidFill>
              </a:rPr>
              <a:t>2. </a:t>
            </a:r>
            <a:r>
              <a:rPr lang="en-US" sz="3000" b="1" dirty="0" smtClean="0">
                <a:solidFill>
                  <a:srgbClr val="00CC00"/>
                </a:solidFill>
              </a:rPr>
              <a:t>signed the Thirteenth Amendment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000" b="1" dirty="0" smtClean="0">
                <a:solidFill>
                  <a:schemeClr val="tx1"/>
                </a:solidFill>
              </a:rPr>
              <a:t>3. </a:t>
            </a:r>
            <a:r>
              <a:rPr lang="en-US" sz="3000" b="1" dirty="0" smtClean="0">
                <a:solidFill>
                  <a:srgbClr val="00CC00"/>
                </a:solidFill>
              </a:rPr>
              <a:t>chartered the first transcontinental railroad</a:t>
            </a:r>
            <a:r>
              <a:rPr lang="en-US" sz="3000" b="1" dirty="0" smtClean="0"/>
              <a:t>.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619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486400"/>
            <a:ext cx="8077200" cy="1371600"/>
          </a:xfrm>
        </p:spPr>
        <p:txBody>
          <a:bodyPr/>
          <a:lstStyle/>
          <a:p>
            <a:r>
              <a:rPr lang="en-US" dirty="0" smtClean="0"/>
              <a:t>CONSTRUCTING A 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8077200" cy="24384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STEP FOUR: Introduce the </a:t>
            </a:r>
            <a:r>
              <a:rPr lang="en-US" sz="3000" b="1" dirty="0" smtClean="0">
                <a:solidFill>
                  <a:srgbClr val="FF0000"/>
                </a:solidFill>
              </a:rPr>
              <a:t>counterclaim</a:t>
            </a:r>
          </a:p>
          <a:p>
            <a:endParaRPr lang="en-US" sz="3000" b="1" dirty="0"/>
          </a:p>
          <a:p>
            <a:r>
              <a:rPr lang="en-US" sz="3000" dirty="0" smtClean="0"/>
              <a:t>The counterclaim is also called the counter argument. It is the reason someone might disagree with your argument. </a:t>
            </a:r>
          </a:p>
          <a:p>
            <a:endParaRPr lang="en-US" sz="3000" dirty="0" smtClean="0"/>
          </a:p>
          <a:p>
            <a:r>
              <a:rPr lang="en-US" sz="3000" dirty="0" smtClean="0"/>
              <a:t>Example</a:t>
            </a:r>
            <a:r>
              <a:rPr lang="en-US" sz="3000" dirty="0"/>
              <a:t>: </a:t>
            </a:r>
            <a:r>
              <a:rPr lang="en-US" sz="3000" b="1" dirty="0" smtClean="0">
                <a:solidFill>
                  <a:srgbClr val="FF0000"/>
                </a:solidFill>
              </a:rPr>
              <a:t>Many southerners did not approve of Lincoln at the time of his presidency</a:t>
            </a:r>
            <a:endParaRPr lang="en-US" sz="3000" dirty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Example: </a:t>
            </a:r>
            <a:r>
              <a:rPr lang="en-US" sz="3000" b="1" dirty="0" smtClean="0">
                <a:solidFill>
                  <a:srgbClr val="FF0000"/>
                </a:solidFill>
              </a:rPr>
              <a:t>Some people believe Lincoln didn’t actually want to end slavery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619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1371</TotalTime>
  <Words>331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THESIS</vt:lpstr>
      <vt:lpstr>So what is a thesis anyway?</vt:lpstr>
      <vt:lpstr>What does a thesis do?</vt:lpstr>
      <vt:lpstr>How does it answer it?</vt:lpstr>
      <vt:lpstr>So…which is better?</vt:lpstr>
      <vt:lpstr>CONSTRUCTING A THESIS</vt:lpstr>
      <vt:lpstr>CONSTRUCTING A THESIS</vt:lpstr>
      <vt:lpstr>CONSTRUCTING A THESIS</vt:lpstr>
      <vt:lpstr>CONSTRUCTING A THESIS</vt:lpstr>
      <vt:lpstr>CONSTRUCTING A THESIS</vt:lpstr>
      <vt:lpstr>NOW YOU TRY!</vt:lpstr>
      <vt:lpstr>The Building Blocks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</dc:title>
  <dc:creator>Megan</dc:creator>
  <cp:lastModifiedBy>Megan</cp:lastModifiedBy>
  <cp:revision>14</cp:revision>
  <dcterms:created xsi:type="dcterms:W3CDTF">2013-10-09T21:45:48Z</dcterms:created>
  <dcterms:modified xsi:type="dcterms:W3CDTF">2013-10-14T17:30:27Z</dcterms:modified>
</cp:coreProperties>
</file>